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9" r:id="rId1"/>
  </p:sldMasterIdLst>
  <p:notesMasterIdLst>
    <p:notesMasterId r:id="rId41"/>
  </p:notesMasterIdLst>
  <p:sldIdLst>
    <p:sldId id="425" r:id="rId2"/>
    <p:sldId id="427" r:id="rId3"/>
    <p:sldId id="369" r:id="rId4"/>
    <p:sldId id="491" r:id="rId5"/>
    <p:sldId id="492" r:id="rId6"/>
    <p:sldId id="493" r:id="rId7"/>
    <p:sldId id="494" r:id="rId8"/>
    <p:sldId id="495" r:id="rId9"/>
    <p:sldId id="513" r:id="rId10"/>
    <p:sldId id="514" r:id="rId11"/>
    <p:sldId id="508" r:id="rId12"/>
    <p:sldId id="515" r:id="rId13"/>
    <p:sldId id="517" r:id="rId14"/>
    <p:sldId id="516" r:id="rId15"/>
    <p:sldId id="518" r:id="rId16"/>
    <p:sldId id="519" r:id="rId17"/>
    <p:sldId id="520" r:id="rId18"/>
    <p:sldId id="512" r:id="rId19"/>
    <p:sldId id="509" r:id="rId20"/>
    <p:sldId id="510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03" r:id="rId29"/>
    <p:sldId id="504" r:id="rId30"/>
    <p:sldId id="505" r:id="rId31"/>
    <p:sldId id="506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537"/>
    <a:srgbClr val="FFCCCC"/>
    <a:srgbClr val="EE1697"/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80261" autoAdjust="0"/>
  </p:normalViewPr>
  <p:slideViewPr>
    <p:cSldViewPr snapToGrid="0">
      <p:cViewPr varScale="1">
        <p:scale>
          <a:sx n="47" d="100"/>
          <a:sy n="47" d="100"/>
        </p:scale>
        <p:origin x="62" y="8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A58E-248A-480B-9E71-4CA3A6F702CE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9376-63E1-42EB-B280-C072772DC2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SEYED AHMAD SHAHAHMADI (P64797)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r>
              <a:rPr lang="en-US"/>
              <a:t>SEYED AHMAD SHAHAHMADI (P64797)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975AE14-5157-40EE-903F-4A617FD702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B91F-0965-4BF5-820B-020A594F9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77" y="1195058"/>
            <a:ext cx="8791575" cy="3147824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Session 2020-21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CSTE-3101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Communication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247343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224" y="795950"/>
            <a:ext cx="9997440" cy="4800600"/>
          </a:xfrm>
        </p:spPr>
        <p:txBody>
          <a:bodyPr/>
          <a:lstStyle/>
          <a:p>
            <a:pPr algn="ctr">
              <a:buNone/>
            </a:pPr>
            <a:r>
              <a:rPr lang="en-US" u="sng" dirty="0"/>
              <a:t>Demodulation of Linear Modulation (AM Signals)</a:t>
            </a:r>
          </a:p>
          <a:p>
            <a:pPr algn="ctr">
              <a:buNone/>
            </a:pPr>
            <a:endParaRPr lang="en-US" u="sng" dirty="0"/>
          </a:p>
          <a:p>
            <a:r>
              <a:rPr lang="en-US" dirty="0"/>
              <a:t>Envelops Detectors </a:t>
            </a:r>
          </a:p>
          <a:p>
            <a:r>
              <a:rPr lang="en-US" dirty="0"/>
              <a:t>Synchronous Detection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noProof="0" dirty="0">
                <a:latin typeface="+mj-lt"/>
                <a:ea typeface="+mj-ea"/>
                <a:cs typeface="+mj-cs"/>
              </a:rPr>
              <a:t>Envelop Detection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673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335316" y="0"/>
            <a:ext cx="10784114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IN" dirty="0"/>
              <a:t>Envelope Detection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18640" t="29759" r="64689" b="45726"/>
          <a:stretch>
            <a:fillRect/>
          </a:stretch>
        </p:blipFill>
        <p:spPr bwMode="auto">
          <a:xfrm>
            <a:off x="2612570" y="1640114"/>
            <a:ext cx="7678059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045817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7" t="24532" r="46664" b="24201"/>
          <a:stretch/>
        </p:blipFill>
        <p:spPr>
          <a:xfrm>
            <a:off x="1367071" y="0"/>
            <a:ext cx="9080628" cy="6440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69117" y="6426725"/>
            <a:ext cx="226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 signal</a:t>
            </a:r>
          </a:p>
        </p:txBody>
      </p:sp>
    </p:spTree>
    <p:extLst>
      <p:ext uri="{BB962C8B-B14F-4D97-AF65-F5344CB8AC3E}">
        <p14:creationId xmlns:p14="http://schemas.microsoft.com/office/powerpoint/2010/main" val="128163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335316" y="0"/>
            <a:ext cx="10784114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IN" dirty="0"/>
              <a:t>Half wave rectifier section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16670" t="35051" r="44719" b="35812"/>
          <a:stretch>
            <a:fillRect/>
          </a:stretch>
        </p:blipFill>
        <p:spPr bwMode="auto">
          <a:xfrm>
            <a:off x="2394859" y="1756228"/>
            <a:ext cx="7939314" cy="320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32925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LPF can remove the high frequency part of the modulated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35316" y="0"/>
            <a:ext cx="10784114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IN" dirty="0"/>
              <a:t>LPF section</a:t>
            </a:r>
          </a:p>
        </p:txBody>
      </p:sp>
    </p:spTree>
    <p:extLst>
      <p:ext uri="{BB962C8B-B14F-4D97-AF65-F5344CB8AC3E}">
        <p14:creationId xmlns:p14="http://schemas.microsoft.com/office/powerpoint/2010/main" val="133950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04686" y="2017485"/>
            <a:ext cx="10784114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3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Synchronous Detection</a:t>
            </a:r>
          </a:p>
        </p:txBody>
      </p:sp>
    </p:spTree>
    <p:extLst>
      <p:ext uri="{BB962C8B-B14F-4D97-AF65-F5344CB8AC3E}">
        <p14:creationId xmlns:p14="http://schemas.microsoft.com/office/powerpoint/2010/main" val="302780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/>
          <p:cNvCxnSpPr>
            <a:endCxn id="7" idx="2"/>
          </p:cNvCxnSpPr>
          <p:nvPr/>
        </p:nvCxnSpPr>
        <p:spPr>
          <a:xfrm rot="16200000" flipV="1">
            <a:off x="4633687" y="3603172"/>
            <a:ext cx="566057" cy="3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3"/>
          <p:cNvGrpSpPr/>
          <p:nvPr/>
        </p:nvGrpSpPr>
        <p:grpSpPr>
          <a:xfrm>
            <a:off x="2627086" y="2481943"/>
            <a:ext cx="7554686" cy="2300514"/>
            <a:chOff x="3672114" y="2583543"/>
            <a:chExt cx="7554686" cy="2300514"/>
          </a:xfrm>
        </p:grpSpPr>
        <p:sp>
          <p:nvSpPr>
            <p:cNvPr id="7" name="Rectangle 6"/>
            <p:cNvSpPr/>
            <p:nvPr/>
          </p:nvSpPr>
          <p:spPr>
            <a:xfrm>
              <a:off x="4963886" y="2598057"/>
              <a:ext cx="1959428" cy="8418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 Modulator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71143" y="4042228"/>
              <a:ext cx="1959428" cy="8418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Oscillator</a:t>
              </a:r>
            </a:p>
          </p:txBody>
        </p:sp>
        <p:cxnSp>
          <p:nvCxnSpPr>
            <p:cNvPr id="10" name="Straight Arrow Connector 9"/>
            <p:cNvCxnSpPr>
              <a:endCxn id="7" idx="1"/>
            </p:cNvCxnSpPr>
            <p:nvPr/>
          </p:nvCxnSpPr>
          <p:spPr>
            <a:xfrm>
              <a:off x="3773714" y="3004457"/>
              <a:ext cx="1190172" cy="1451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672114" y="2583543"/>
              <a:ext cx="1553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 Wave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56286" y="2648857"/>
              <a:ext cx="1959428" cy="8418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LPF</a:t>
              </a:r>
            </a:p>
          </p:txBody>
        </p:sp>
        <p:cxnSp>
          <p:nvCxnSpPr>
            <p:cNvPr id="14" name="Straight Arrow Connector 13"/>
            <p:cNvCxnSpPr>
              <a:endCxn id="13" idx="1"/>
            </p:cNvCxnSpPr>
            <p:nvPr/>
          </p:nvCxnSpPr>
          <p:spPr>
            <a:xfrm>
              <a:off x="6872515" y="3069771"/>
              <a:ext cx="783771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9593943" y="3018972"/>
              <a:ext cx="1219200" cy="4354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673771" y="2634344"/>
              <a:ext cx="1553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Original signal</a:t>
              </a: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1335316" y="0"/>
            <a:ext cx="10784114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3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Synchronous Detection</a:t>
            </a:r>
            <a:endParaRPr kumimoji="0" lang="en-IN" sz="43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77924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noProof="0" dirty="0">
                <a:latin typeface="+mj-lt"/>
                <a:ea typeface="+mj-ea"/>
                <a:cs typeface="+mj-cs"/>
              </a:rPr>
              <a:t>Angle Modulation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522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90" t="23401" r="48785" b="24171"/>
          <a:stretch/>
        </p:blipFill>
        <p:spPr>
          <a:xfrm>
            <a:off x="1439500" y="0"/>
            <a:ext cx="8247707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984" y="-105608"/>
            <a:ext cx="9997440" cy="1143000"/>
          </a:xfrm>
        </p:spPr>
        <p:txBody>
          <a:bodyPr/>
          <a:lstStyle/>
          <a:p>
            <a:r>
              <a:rPr lang="en-US" dirty="0"/>
              <a:t>Week: 4-8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476" t="18754" r="25455" b="38615"/>
          <a:stretch/>
        </p:blipFill>
        <p:spPr>
          <a:xfrm>
            <a:off x="31899" y="1037392"/>
            <a:ext cx="12062565" cy="563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23" t="22270" r="45709" b="24360"/>
          <a:stretch/>
        </p:blipFill>
        <p:spPr>
          <a:xfrm>
            <a:off x="1412339" y="-1"/>
            <a:ext cx="8664168" cy="6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10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19818"/>
          <a:stretch/>
        </p:blipFill>
        <p:spPr>
          <a:xfrm rot="10800000">
            <a:off x="-1" y="-2"/>
            <a:ext cx="12180393" cy="6305551"/>
          </a:xfrm>
        </p:spPr>
      </p:pic>
    </p:spTree>
    <p:extLst>
      <p:ext uri="{BB962C8B-B14F-4D97-AF65-F5344CB8AC3E}">
        <p14:creationId xmlns:p14="http://schemas.microsoft.com/office/powerpoint/2010/main" val="344907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" t="5312" r="9186" b="8125"/>
          <a:stretch/>
        </p:blipFill>
        <p:spPr>
          <a:xfrm rot="10800000">
            <a:off x="711240" y="25660"/>
            <a:ext cx="10773624" cy="6861835"/>
          </a:xfrm>
        </p:spPr>
      </p:pic>
    </p:spTree>
    <p:extLst>
      <p:ext uri="{BB962C8B-B14F-4D97-AF65-F5344CB8AC3E}">
        <p14:creationId xmlns:p14="http://schemas.microsoft.com/office/powerpoint/2010/main" val="791494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10481" r="16294" b="7294"/>
          <a:stretch/>
        </p:blipFill>
        <p:spPr>
          <a:xfrm rot="16200000">
            <a:off x="2665680" y="-2210955"/>
            <a:ext cx="6913028" cy="11334939"/>
          </a:xfrm>
        </p:spPr>
      </p:pic>
    </p:spTree>
    <p:extLst>
      <p:ext uri="{BB962C8B-B14F-4D97-AF65-F5344CB8AC3E}">
        <p14:creationId xmlns:p14="http://schemas.microsoft.com/office/powerpoint/2010/main" val="409092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4069" r="22078" b="8991"/>
          <a:stretch/>
        </p:blipFill>
        <p:spPr>
          <a:xfrm rot="16200000">
            <a:off x="2710797" y="-2645649"/>
            <a:ext cx="6770406" cy="12192000"/>
          </a:xfrm>
        </p:spPr>
      </p:pic>
    </p:spTree>
    <p:extLst>
      <p:ext uri="{BB962C8B-B14F-4D97-AF65-F5344CB8AC3E}">
        <p14:creationId xmlns:p14="http://schemas.microsoft.com/office/powerpoint/2010/main" val="2933844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r="4377" b="4165"/>
          <a:stretch/>
        </p:blipFill>
        <p:spPr>
          <a:xfrm rot="10800000">
            <a:off x="1303695" y="0"/>
            <a:ext cx="9451821" cy="6878886"/>
          </a:xfrm>
        </p:spPr>
      </p:pic>
    </p:spTree>
    <p:extLst>
      <p:ext uri="{BB962C8B-B14F-4D97-AF65-F5344CB8AC3E}">
        <p14:creationId xmlns:p14="http://schemas.microsoft.com/office/powerpoint/2010/main" val="162299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r="8480" b="44575"/>
          <a:stretch/>
        </p:blipFill>
        <p:spPr>
          <a:xfrm rot="10800000">
            <a:off x="742383" y="108641"/>
            <a:ext cx="10897649" cy="4599160"/>
          </a:xfrm>
        </p:spPr>
      </p:pic>
    </p:spTree>
    <p:extLst>
      <p:ext uri="{BB962C8B-B14F-4D97-AF65-F5344CB8AC3E}">
        <p14:creationId xmlns:p14="http://schemas.microsoft.com/office/powerpoint/2010/main" val="2654610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" t="21154" r="6782" b="35282"/>
          <a:stretch/>
        </p:blipFill>
        <p:spPr>
          <a:xfrm rot="10800000">
            <a:off x="0" y="274638"/>
            <a:ext cx="12168562" cy="4504708"/>
          </a:xfrm>
        </p:spPr>
      </p:pic>
    </p:spTree>
    <p:extLst>
      <p:ext uri="{BB962C8B-B14F-4D97-AF65-F5344CB8AC3E}">
        <p14:creationId xmlns:p14="http://schemas.microsoft.com/office/powerpoint/2010/main" val="2772943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3238" r="8197" b="6428"/>
          <a:stretch/>
        </p:blipFill>
        <p:spPr>
          <a:xfrm rot="10800000">
            <a:off x="968721" y="0"/>
            <a:ext cx="10194202" cy="6883396"/>
          </a:xfrm>
        </p:spPr>
      </p:pic>
    </p:spTree>
    <p:extLst>
      <p:ext uri="{BB962C8B-B14F-4D97-AF65-F5344CB8AC3E}">
        <p14:creationId xmlns:p14="http://schemas.microsoft.com/office/powerpoint/2010/main" val="270159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47933" r="13006" b="10954"/>
          <a:stretch/>
        </p:blipFill>
        <p:spPr>
          <a:xfrm rot="10800000">
            <a:off x="0" y="425511"/>
            <a:ext cx="12187614" cy="4549490"/>
          </a:xfrm>
        </p:spPr>
      </p:pic>
    </p:spTree>
    <p:extLst>
      <p:ext uri="{BB962C8B-B14F-4D97-AF65-F5344CB8AC3E}">
        <p14:creationId xmlns:p14="http://schemas.microsoft.com/office/powerpoint/2010/main" val="428259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6464" y="139893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>
                <a:latin typeface="+mj-lt"/>
                <a:ea typeface="+mj-ea"/>
                <a:cs typeface="+mj-cs"/>
              </a:rPr>
              <a:t>Vestigial Side Band (VSB) Modulation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2441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" t="21531" r="6783" b="21515"/>
          <a:stretch/>
        </p:blipFill>
        <p:spPr>
          <a:xfrm rot="10800000">
            <a:off x="0" y="-2"/>
            <a:ext cx="12184226" cy="5803841"/>
          </a:xfrm>
        </p:spPr>
      </p:pic>
    </p:spTree>
    <p:extLst>
      <p:ext uri="{BB962C8B-B14F-4D97-AF65-F5344CB8AC3E}">
        <p14:creationId xmlns:p14="http://schemas.microsoft.com/office/powerpoint/2010/main" val="90633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2" r="5792" b="14160"/>
          <a:stretch/>
        </p:blipFill>
        <p:spPr>
          <a:xfrm rot="10800000">
            <a:off x="0" y="-2"/>
            <a:ext cx="12206154" cy="6010993"/>
          </a:xfrm>
        </p:spPr>
      </p:pic>
    </p:spTree>
    <p:extLst>
      <p:ext uri="{BB962C8B-B14F-4D97-AF65-F5344CB8AC3E}">
        <p14:creationId xmlns:p14="http://schemas.microsoft.com/office/powerpoint/2010/main" val="102366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62" y="2056014"/>
            <a:ext cx="999744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00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Carrier 10 MHz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3010" name="Picture 2" descr="C:\Users\User\Desktop\262240870_435029351510850_4857664054795779300_n.jpg"/>
          <p:cNvPicPr>
            <a:picLocks noChangeAspect="1" noChangeArrowheads="1"/>
          </p:cNvPicPr>
          <p:nvPr/>
        </p:nvPicPr>
        <p:blipFill>
          <a:blip r:embed="rId2"/>
          <a:srcRect l="7675" t="27654" r="2993" b="20977"/>
          <a:stretch>
            <a:fillRect/>
          </a:stretch>
        </p:blipFill>
        <p:spPr bwMode="auto">
          <a:xfrm>
            <a:off x="0" y="1599937"/>
            <a:ext cx="12192000" cy="5258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342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Baseband Signal 1MHz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4034" name="Picture 2" descr="C:\Users\User\Desktop\262132181_413922876888605_9097921053772024370_n.jpg"/>
          <p:cNvPicPr>
            <a:picLocks noChangeAspect="1" noChangeArrowheads="1"/>
          </p:cNvPicPr>
          <p:nvPr/>
        </p:nvPicPr>
        <p:blipFill>
          <a:blip r:embed="rId2"/>
          <a:srcRect l="5276" t="20917" r="4077" b="25366"/>
          <a:stretch>
            <a:fillRect/>
          </a:stretch>
        </p:blipFill>
        <p:spPr bwMode="auto">
          <a:xfrm>
            <a:off x="754742" y="1762679"/>
            <a:ext cx="10972800" cy="4876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31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index=1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9153" name="Picture 1" descr="C:\Users\User\Desktop\260888248_1013629779484910_1391787595523408102_n.jpg"/>
          <p:cNvPicPr>
            <a:picLocks noChangeAspect="1" noChangeArrowheads="1"/>
          </p:cNvPicPr>
          <p:nvPr/>
        </p:nvPicPr>
        <p:blipFill>
          <a:blip r:embed="rId2"/>
          <a:srcRect l="2250" t="20912" r="2340" b="23402"/>
          <a:stretch>
            <a:fillRect/>
          </a:stretch>
        </p:blipFill>
        <p:spPr bwMode="auto">
          <a:xfrm>
            <a:off x="493485" y="1571266"/>
            <a:ext cx="11132458" cy="48730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6634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Modulation index=4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8129" name="Picture 1" descr="C:\Users\User\Desktop\262793615_644751436537175_2455174017921924613_n.jpg"/>
          <p:cNvPicPr>
            <a:picLocks noChangeAspect="1" noChangeArrowheads="1"/>
          </p:cNvPicPr>
          <p:nvPr/>
        </p:nvPicPr>
        <p:blipFill>
          <a:blip r:embed="rId2"/>
          <a:srcRect l="6086" t="12447" r="301" b="24443"/>
          <a:stretch>
            <a:fillRect/>
          </a:stretch>
        </p:blipFill>
        <p:spPr bwMode="auto">
          <a:xfrm>
            <a:off x="420914" y="1494971"/>
            <a:ext cx="11393716" cy="4978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0906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/>
              <a:t>For single baseband frequency and m 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6081" name="Picture 1" descr="C:\Users\User\Desktop\262515198_303724205092022_775847219439456567_n.jpg"/>
          <p:cNvPicPr>
            <a:picLocks noChangeAspect="1" noChangeArrowheads="1"/>
          </p:cNvPicPr>
          <p:nvPr/>
        </p:nvPicPr>
        <p:blipFill>
          <a:blip r:embed="rId2"/>
          <a:srcRect l="584" t="20712" r="3670" b="21907"/>
          <a:stretch>
            <a:fillRect/>
          </a:stretch>
        </p:blipFill>
        <p:spPr bwMode="auto">
          <a:xfrm>
            <a:off x="1494972" y="1125690"/>
            <a:ext cx="9927771" cy="446230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80457" y="5660571"/>
            <a:ext cx="102325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It is the spectrum of the </a:t>
            </a:r>
            <a:r>
              <a:rPr lang="en-US" sz="2600" i="1" dirty="0"/>
              <a:t>integral</a:t>
            </a:r>
            <a:r>
              <a:rPr lang="en-US" sz="2600" dirty="0"/>
              <a:t> of the baseband signal that appears in the band surrounding the carrier frequency.</a:t>
            </a:r>
          </a:p>
        </p:txBody>
      </p:sp>
    </p:spTree>
    <p:extLst>
      <p:ext uri="{BB962C8B-B14F-4D97-AF65-F5344CB8AC3E}">
        <p14:creationId xmlns:p14="http://schemas.microsoft.com/office/powerpoint/2010/main" val="3109590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115" y="0"/>
            <a:ext cx="9997440" cy="1143000"/>
          </a:xfrm>
        </p:spPr>
        <p:txBody>
          <a:bodyPr>
            <a:normAutofit/>
          </a:bodyPr>
          <a:lstStyle/>
          <a:p>
            <a:r>
              <a:rPr lang="en-US" dirty="0"/>
              <a:t>For single baseband frequency and m =4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0457" y="5660571"/>
            <a:ext cx="102325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It is the spectrum of the </a:t>
            </a:r>
            <a:r>
              <a:rPr lang="en-US" sz="2600" i="1" dirty="0"/>
              <a:t>integral</a:t>
            </a:r>
            <a:r>
              <a:rPr lang="en-US" sz="2600" dirty="0"/>
              <a:t> of the baseband signal that appears in the band surrounding the carrier frequency.</a:t>
            </a:r>
          </a:p>
        </p:txBody>
      </p:sp>
      <p:pic>
        <p:nvPicPr>
          <p:cNvPr id="53250" name="Picture 2" descr="C:\Users\User\Desktop\259336949_185939387000929_3756050152913810496_n.jpg"/>
          <p:cNvPicPr>
            <a:picLocks noChangeAspect="1" noChangeArrowheads="1"/>
          </p:cNvPicPr>
          <p:nvPr/>
        </p:nvPicPr>
        <p:blipFill>
          <a:blip r:embed="rId2"/>
          <a:srcRect l="6294" t="19658" r="4507" b="26470"/>
          <a:stretch>
            <a:fillRect/>
          </a:stretch>
        </p:blipFill>
        <p:spPr bwMode="auto">
          <a:xfrm>
            <a:off x="1364343" y="1214496"/>
            <a:ext cx="9782628" cy="44311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9906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36914" y="1480457"/>
            <a:ext cx="1052285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800" b="1" dirty="0"/>
              <a:t> </a:t>
            </a:r>
            <a:r>
              <a:rPr lang="en-US" sz="2800" dirty="0"/>
              <a:t>The mathematical representation of frequency modulation consists of a sinusoidal expression with the integral of the baseband signal added to the argument of the sine or cosine function.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/>
              <a:t> The modulation index can be used to make the frequency deviation more sensitive or less sensitive to variations in the baseband value.</a:t>
            </a:r>
          </a:p>
          <a:p>
            <a:pPr algn="just">
              <a:buFont typeface="Arial" pitchFamily="34" charset="0"/>
              <a:buChar char="•"/>
            </a:pPr>
            <a:r>
              <a:rPr lang="en-US" sz="2800" dirty="0"/>
              <a:t>An FM spectrum is influenced by the modulation index as well as by the ratio of the amplitude of the modulating signal to the frequency of the modulating signal. </a:t>
            </a:r>
          </a:p>
          <a:p>
            <a:pPr algn="just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792" y="59063"/>
            <a:ext cx="9997440" cy="1143000"/>
          </a:xfrm>
        </p:spPr>
        <p:txBody>
          <a:bodyPr/>
          <a:lstStyle/>
          <a:p>
            <a:r>
              <a:rPr lang="en-US" dirty="0"/>
              <a:t>Summary of FM</a:t>
            </a:r>
          </a:p>
        </p:txBody>
      </p:sp>
    </p:spTree>
    <p:extLst>
      <p:ext uri="{BB962C8B-B14F-4D97-AF65-F5344CB8AC3E}">
        <p14:creationId xmlns:p14="http://schemas.microsoft.com/office/powerpoint/2010/main" val="138240648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t="1697" r="-1" b="10199"/>
          <a:stretch/>
        </p:blipFill>
        <p:spPr>
          <a:xfrm rot="10800000">
            <a:off x="647865" y="0"/>
            <a:ext cx="10836999" cy="6858000"/>
          </a:xfrm>
        </p:spPr>
      </p:pic>
    </p:spTree>
    <p:extLst>
      <p:ext uri="{BB962C8B-B14F-4D97-AF65-F5344CB8AC3E}">
        <p14:creationId xmlns:p14="http://schemas.microsoft.com/office/powerpoint/2010/main" val="166409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r="9187" b="4731"/>
          <a:stretch/>
        </p:blipFill>
        <p:spPr>
          <a:xfrm rot="10800000">
            <a:off x="1321802" y="-1"/>
            <a:ext cx="9759639" cy="6903264"/>
          </a:xfrm>
        </p:spPr>
      </p:pic>
    </p:spTree>
    <p:extLst>
      <p:ext uri="{BB962C8B-B14F-4D97-AF65-F5344CB8AC3E}">
        <p14:creationId xmlns:p14="http://schemas.microsoft.com/office/powerpoint/2010/main" val="356086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0" t="13894" b="3693"/>
          <a:stretch/>
        </p:blipFill>
        <p:spPr>
          <a:xfrm rot="5400000">
            <a:off x="2712097" y="-1562307"/>
            <a:ext cx="6861361" cy="9985975"/>
          </a:xfrm>
        </p:spPr>
      </p:pic>
    </p:spTree>
    <p:extLst>
      <p:ext uri="{BB962C8B-B14F-4D97-AF65-F5344CB8AC3E}">
        <p14:creationId xmlns:p14="http://schemas.microsoft.com/office/powerpoint/2010/main" val="238126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t="3145" r="10281" b="7086"/>
          <a:stretch/>
        </p:blipFill>
        <p:spPr>
          <a:xfrm rot="5400000">
            <a:off x="2805442" y="-1764297"/>
            <a:ext cx="6837629" cy="10366223"/>
          </a:xfrm>
        </p:spPr>
      </p:pic>
    </p:spTree>
    <p:extLst>
      <p:ext uri="{BB962C8B-B14F-4D97-AF65-F5344CB8AC3E}">
        <p14:creationId xmlns:p14="http://schemas.microsoft.com/office/powerpoint/2010/main" val="4146437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33173" r="4803" b="17554"/>
          <a:stretch/>
        </p:blipFill>
        <p:spPr>
          <a:xfrm rot="10800000">
            <a:off x="0" y="133202"/>
            <a:ext cx="12226711" cy="4619868"/>
          </a:xfrm>
        </p:spPr>
      </p:pic>
    </p:spTree>
    <p:extLst>
      <p:ext uri="{BB962C8B-B14F-4D97-AF65-F5344CB8AC3E}">
        <p14:creationId xmlns:p14="http://schemas.microsoft.com/office/powerpoint/2010/main" val="152945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5AE14-5157-40EE-903F-4A617FD702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65792" y="149851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spc="-50" dirty="0">
                <a:latin typeface="+mj-lt"/>
                <a:ea typeface="+mj-ea"/>
                <a:cs typeface="+mj-cs"/>
              </a:rPr>
              <a:t>Demodulation</a:t>
            </a:r>
            <a:endParaRPr kumimoji="0" lang="en-US" sz="5000" b="0" i="0" u="none" strike="noStrike" kern="1200" cap="none" spc="-5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1861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7955</TotalTime>
  <Words>266</Words>
  <Application>Microsoft Office PowerPoint</Application>
  <PresentationFormat>Widescreen</PresentationFormat>
  <Paragraphs>69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Gill Sans MT</vt:lpstr>
      <vt:lpstr>Verdana</vt:lpstr>
      <vt:lpstr>Wingdings 2</vt:lpstr>
      <vt:lpstr>Solstice</vt:lpstr>
      <vt:lpstr> Session 2020-21  CSTE-3101  Communication Engineering</vt:lpstr>
      <vt:lpstr>Week: 4-8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Envelope Detection</vt:lpstr>
      <vt:lpstr>PowerPoint Presentation</vt:lpstr>
      <vt:lpstr>Half wave rectifier section</vt:lpstr>
      <vt:lpstr>LPF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</vt:lpstr>
      <vt:lpstr>Carrier 10 MHz</vt:lpstr>
      <vt:lpstr>Baseband Signal 1MHz</vt:lpstr>
      <vt:lpstr>Modulation index=1</vt:lpstr>
      <vt:lpstr>Modulation index=4</vt:lpstr>
      <vt:lpstr>For single baseband frequency and m =1</vt:lpstr>
      <vt:lpstr>For single baseband frequency and m =4</vt:lpstr>
      <vt:lpstr>Summary of FM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</dc:creator>
  <cp:lastModifiedBy>Borhan Uddin</cp:lastModifiedBy>
  <cp:revision>680</cp:revision>
  <dcterms:created xsi:type="dcterms:W3CDTF">2015-03-05T10:33:53Z</dcterms:created>
  <dcterms:modified xsi:type="dcterms:W3CDTF">2024-10-28T06:31:42Z</dcterms:modified>
</cp:coreProperties>
</file>